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slide" Target="slides/slide20.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e26218fa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26218fa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e26218fa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e26218fa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f53cfde7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f53cfde7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e26218fa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e26218fa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e26218fa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e26218fa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f53cfde7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f53cfde7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f56c2a8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f56c2a8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f56c2a8f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f56c2a8f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f53cfde7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f53cfde7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ebb50b5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ebb50b5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f53cfde7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f53cfde7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f56c2a8f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f56c2a8f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f53cfde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f53cfde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f442862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f442862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eabcac2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eabcac2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f53cfde7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f53cfde7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eabcac27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eabcac27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eabcac27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eabcac2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f53cfde7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f53cfde7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1868500" y="2805743"/>
            <a:ext cx="49911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rPr>
              <a:t>Johnny Gong, Xiaoxiao Jin, Sami Stegall</a:t>
            </a:r>
            <a:endParaRPr>
              <a:solidFill>
                <a:srgbClr val="595959"/>
              </a:solidFill>
            </a:endParaRPr>
          </a:p>
        </p:txBody>
      </p:sp>
      <p:sp>
        <p:nvSpPr>
          <p:cNvPr id="55" name="Google Shape;55;p13"/>
          <p:cNvSpPr txBox="1"/>
          <p:nvPr/>
        </p:nvSpPr>
        <p:spPr>
          <a:xfrm>
            <a:off x="1868500" y="1874404"/>
            <a:ext cx="3000000" cy="10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200"/>
              <a:t>Toolkit</a:t>
            </a:r>
            <a:endParaRPr b="1" sz="52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nvSpPr>
        <p:spPr>
          <a:xfrm>
            <a:off x="805200" y="650775"/>
            <a:ext cx="38382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Emotional</a:t>
            </a:r>
            <a:r>
              <a:rPr b="1" lang="en" sz="2800"/>
              <a:t> Toolkit</a:t>
            </a:r>
            <a:endParaRPr b="1" sz="2800"/>
          </a:p>
        </p:txBody>
      </p:sp>
      <p:sp>
        <p:nvSpPr>
          <p:cNvPr id="116" name="Google Shape;116;p22"/>
          <p:cNvSpPr txBox="1"/>
          <p:nvPr/>
        </p:nvSpPr>
        <p:spPr>
          <a:xfrm>
            <a:off x="838300" y="1356700"/>
            <a:ext cx="4401000" cy="330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goal of emotional toolkit is to elicit participants memories of the past waste management experience. </a:t>
            </a:r>
            <a:endParaRPr/>
          </a:p>
          <a:p>
            <a:pPr indent="-317500" lvl="0" marL="457200" rtl="0" algn="l">
              <a:spcBef>
                <a:spcPts val="0"/>
              </a:spcBef>
              <a:spcAft>
                <a:spcPts val="0"/>
              </a:spcAft>
              <a:buSzPts val="1400"/>
              <a:buChar char="-"/>
            </a:pPr>
            <a:r>
              <a:rPr lang="en"/>
              <a:t>Our plan is to use a set of photos of places they might go and produce waste (e.g. restaurants, home, schools, workplaces), a set of photos to stand for their behaviors(e.g. throwing away trashes, recycling) and emoji stickers to help them relate specific feelings to places and behaviors.</a:t>
            </a:r>
            <a:endParaRPr/>
          </a:p>
        </p:txBody>
      </p:sp>
      <p:pic>
        <p:nvPicPr>
          <p:cNvPr id="117" name="Google Shape;117;p22"/>
          <p:cNvPicPr preferRelativeResize="0"/>
          <p:nvPr/>
        </p:nvPicPr>
        <p:blipFill rotWithShape="1">
          <a:blip r:embed="rId3">
            <a:alphaModFix/>
          </a:blip>
          <a:srcRect b="27076" l="56095" r="15361" t="44235"/>
          <a:stretch/>
        </p:blipFill>
        <p:spPr>
          <a:xfrm>
            <a:off x="5305664" y="0"/>
            <a:ext cx="3838333"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nvSpPr>
        <p:spPr>
          <a:xfrm>
            <a:off x="805200" y="650775"/>
            <a:ext cx="4148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Emotional</a:t>
            </a:r>
            <a:r>
              <a:rPr b="1" lang="en" sz="2800"/>
              <a:t> Toolkit</a:t>
            </a:r>
            <a:endParaRPr b="1" sz="2800"/>
          </a:p>
        </p:txBody>
      </p:sp>
      <p:sp>
        <p:nvSpPr>
          <p:cNvPr id="123" name="Google Shape;123;p23"/>
          <p:cNvSpPr txBox="1"/>
          <p:nvPr/>
        </p:nvSpPr>
        <p:spPr>
          <a:xfrm>
            <a:off x="838300" y="1356700"/>
            <a:ext cx="4401000" cy="3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Things we are going to include in our emotional toolkit: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Paper with photos of places</a:t>
            </a:r>
            <a:endParaRPr/>
          </a:p>
          <a:p>
            <a:pPr indent="-317500" lvl="0" marL="457200" rtl="0" algn="l">
              <a:spcBef>
                <a:spcPts val="0"/>
              </a:spcBef>
              <a:spcAft>
                <a:spcPts val="0"/>
              </a:spcAft>
              <a:buSzPts val="1400"/>
              <a:buChar char="-"/>
            </a:pPr>
            <a:r>
              <a:rPr lang="en"/>
              <a:t>Emojis</a:t>
            </a:r>
            <a:endParaRPr/>
          </a:p>
          <a:p>
            <a:pPr indent="-317500" lvl="0" marL="457200" rtl="0" algn="l">
              <a:spcBef>
                <a:spcPts val="0"/>
              </a:spcBef>
              <a:spcAft>
                <a:spcPts val="0"/>
              </a:spcAft>
              <a:buSzPts val="1400"/>
              <a:buChar char="-"/>
            </a:pPr>
            <a:r>
              <a:rPr lang="en"/>
              <a:t>Photo clips of behaviors</a:t>
            </a:r>
            <a:endParaRPr/>
          </a:p>
          <a:p>
            <a:pPr indent="-317500" lvl="0" marL="457200" rtl="0" algn="l">
              <a:spcBef>
                <a:spcPts val="0"/>
              </a:spcBef>
              <a:spcAft>
                <a:spcPts val="0"/>
              </a:spcAft>
              <a:buSzPts val="1400"/>
              <a:buChar char="-"/>
            </a:pPr>
            <a:r>
              <a:rPr lang="en"/>
              <a:t>Glue</a:t>
            </a:r>
            <a:endParaRPr/>
          </a:p>
          <a:p>
            <a:pPr indent="-317500" lvl="0" marL="457200" rtl="0" algn="l">
              <a:spcBef>
                <a:spcPts val="0"/>
              </a:spcBef>
              <a:spcAft>
                <a:spcPts val="0"/>
              </a:spcAft>
              <a:buSzPts val="1400"/>
              <a:buChar char="-"/>
            </a:pPr>
            <a:r>
              <a:rPr lang="en"/>
              <a:t>Pen to annotate</a:t>
            </a:r>
            <a:endParaRPr/>
          </a:p>
          <a:p>
            <a:pPr indent="0" lvl="0" marL="45720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4"/>
          <p:cNvPicPr preferRelativeResize="0"/>
          <p:nvPr/>
        </p:nvPicPr>
        <p:blipFill>
          <a:blip r:embed="rId3">
            <a:alphaModFix/>
          </a:blip>
          <a:stretch>
            <a:fillRect/>
          </a:stretch>
        </p:blipFill>
        <p:spPr>
          <a:xfrm rot="-5400000">
            <a:off x="3523061" y="-476861"/>
            <a:ext cx="4569400" cy="6092523"/>
          </a:xfrm>
          <a:prstGeom prst="rect">
            <a:avLst/>
          </a:prstGeom>
          <a:noFill/>
          <a:ln>
            <a:noFill/>
          </a:ln>
        </p:spPr>
      </p:pic>
      <p:sp>
        <p:nvSpPr>
          <p:cNvPr id="129" name="Google Shape;129;p24"/>
          <p:cNvSpPr txBox="1"/>
          <p:nvPr/>
        </p:nvSpPr>
        <p:spPr>
          <a:xfrm>
            <a:off x="576600" y="650775"/>
            <a:ext cx="21849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Emotional</a:t>
            </a:r>
            <a:r>
              <a:rPr b="1" lang="en" sz="2800"/>
              <a:t> Toolkit</a:t>
            </a:r>
            <a:endParaRPr b="1"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nvSpPr>
        <p:spPr>
          <a:xfrm>
            <a:off x="805200" y="650775"/>
            <a:ext cx="3110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Storyline</a:t>
            </a:r>
            <a:r>
              <a:rPr b="1" lang="en" sz="2800"/>
              <a:t> Toolkit</a:t>
            </a:r>
            <a:endParaRPr b="1" sz="2800"/>
          </a:p>
        </p:txBody>
      </p:sp>
      <p:sp>
        <p:nvSpPr>
          <p:cNvPr id="135" name="Google Shape;135;p25"/>
          <p:cNvSpPr txBox="1"/>
          <p:nvPr/>
        </p:nvSpPr>
        <p:spPr>
          <a:xfrm>
            <a:off x="838300" y="1356700"/>
            <a:ext cx="4401000" cy="330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goal for a storyline toolkit is to facilitate the expression of the story of waste management. </a:t>
            </a:r>
            <a:endParaRPr/>
          </a:p>
          <a:p>
            <a:pPr indent="-317500" lvl="0" marL="457200" rtl="0" algn="l">
              <a:spcBef>
                <a:spcPts val="0"/>
              </a:spcBef>
              <a:spcAft>
                <a:spcPts val="0"/>
              </a:spcAft>
              <a:buSzPts val="1400"/>
              <a:buChar char="-"/>
            </a:pPr>
            <a:r>
              <a:rPr lang="en"/>
              <a:t>We developed two ways of implementation. Participants can choose either one they feel comfortable to represent their stories. </a:t>
            </a:r>
            <a:endParaRPr/>
          </a:p>
          <a:p>
            <a:pPr indent="-317500" lvl="0" marL="457200" rtl="0" algn="l">
              <a:spcBef>
                <a:spcPts val="0"/>
              </a:spcBef>
              <a:spcAft>
                <a:spcPts val="0"/>
              </a:spcAft>
              <a:buSzPts val="1400"/>
              <a:buChar char="-"/>
            </a:pPr>
            <a:r>
              <a:rPr lang="en"/>
              <a:t>One way is to use a timeline running from left to right to stand for either a specific case (e.g. the overall process of one eating at a restaurant and dealing with food waste) or a longer period of time (e.g. how a person’s behavior and opinion changes with time). The other way is to give them a paper with grids and let them draw out their story to vividly show the behaviors and emotions at that moment.</a:t>
            </a:r>
            <a:endParaRPr/>
          </a:p>
        </p:txBody>
      </p:sp>
      <p:pic>
        <p:nvPicPr>
          <p:cNvPr id="136" name="Google Shape;136;p25"/>
          <p:cNvPicPr preferRelativeResize="0"/>
          <p:nvPr/>
        </p:nvPicPr>
        <p:blipFill>
          <a:blip r:embed="rId3">
            <a:alphaModFix/>
          </a:blip>
          <a:stretch>
            <a:fillRect/>
          </a:stretch>
        </p:blipFill>
        <p:spPr>
          <a:xfrm>
            <a:off x="5391700" y="152400"/>
            <a:ext cx="3599898" cy="47998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nvSpPr>
        <p:spPr>
          <a:xfrm>
            <a:off x="805200" y="650775"/>
            <a:ext cx="3110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Storyline</a:t>
            </a:r>
            <a:r>
              <a:rPr b="1" lang="en" sz="2800"/>
              <a:t> Toolkit</a:t>
            </a:r>
            <a:endParaRPr b="1" sz="2800"/>
          </a:p>
        </p:txBody>
      </p:sp>
      <p:sp>
        <p:nvSpPr>
          <p:cNvPr id="142" name="Google Shape;142;p26"/>
          <p:cNvSpPr txBox="1"/>
          <p:nvPr/>
        </p:nvSpPr>
        <p:spPr>
          <a:xfrm>
            <a:off x="838300" y="1356700"/>
            <a:ext cx="4401000" cy="3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Things we are going to include in our storyline toolkit: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Two types of paper with pre-printed line and grids</a:t>
            </a:r>
            <a:endParaRPr/>
          </a:p>
          <a:p>
            <a:pPr indent="-317500" lvl="0" marL="457200" rtl="0" algn="l">
              <a:spcBef>
                <a:spcPts val="0"/>
              </a:spcBef>
              <a:spcAft>
                <a:spcPts val="0"/>
              </a:spcAft>
              <a:buSzPts val="1400"/>
              <a:buChar char="-"/>
            </a:pPr>
            <a:r>
              <a:rPr lang="en"/>
              <a:t>Pen</a:t>
            </a:r>
            <a:endParaRPr/>
          </a:p>
          <a:p>
            <a:pPr indent="-317500" lvl="0" marL="457200" rtl="0" algn="l">
              <a:spcBef>
                <a:spcPts val="0"/>
              </a:spcBef>
              <a:spcAft>
                <a:spcPts val="0"/>
              </a:spcAft>
              <a:buSzPts val="1400"/>
              <a:buChar char="-"/>
            </a:pPr>
            <a:r>
              <a:rPr lang="en"/>
              <a:t>Color pencil &amp; Eraser</a:t>
            </a:r>
            <a:endParaRPr/>
          </a:p>
          <a:p>
            <a:pPr indent="0" lvl="0" marL="45720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7"/>
          <p:cNvPicPr preferRelativeResize="0"/>
          <p:nvPr/>
        </p:nvPicPr>
        <p:blipFill>
          <a:blip r:embed="rId3">
            <a:alphaModFix/>
          </a:blip>
          <a:stretch>
            <a:fillRect/>
          </a:stretch>
        </p:blipFill>
        <p:spPr>
          <a:xfrm rot="-5400000">
            <a:off x="3521884" y="-475688"/>
            <a:ext cx="4562279" cy="6083048"/>
          </a:xfrm>
          <a:prstGeom prst="rect">
            <a:avLst/>
          </a:prstGeom>
          <a:noFill/>
          <a:ln>
            <a:noFill/>
          </a:ln>
        </p:spPr>
      </p:pic>
      <p:sp>
        <p:nvSpPr>
          <p:cNvPr id="148" name="Google Shape;148;p27"/>
          <p:cNvSpPr txBox="1"/>
          <p:nvPr/>
        </p:nvSpPr>
        <p:spPr>
          <a:xfrm>
            <a:off x="576600" y="650775"/>
            <a:ext cx="21849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Storyline</a:t>
            </a:r>
            <a:r>
              <a:rPr b="1" lang="en" sz="2800"/>
              <a:t> Toolkit</a:t>
            </a:r>
            <a:endParaRPr b="1"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8"/>
          <p:cNvPicPr preferRelativeResize="0"/>
          <p:nvPr/>
        </p:nvPicPr>
        <p:blipFill>
          <a:blip r:embed="rId3">
            <a:alphaModFix/>
          </a:blip>
          <a:stretch>
            <a:fillRect/>
          </a:stretch>
        </p:blipFill>
        <p:spPr>
          <a:xfrm rot="-5400000">
            <a:off x="4681550" y="269975"/>
            <a:ext cx="3629025" cy="4838700"/>
          </a:xfrm>
          <a:prstGeom prst="rect">
            <a:avLst/>
          </a:prstGeom>
          <a:noFill/>
          <a:ln>
            <a:noFill/>
          </a:ln>
        </p:spPr>
      </p:pic>
      <p:sp>
        <p:nvSpPr>
          <p:cNvPr id="154" name="Google Shape;154;p28"/>
          <p:cNvSpPr txBox="1"/>
          <p:nvPr/>
        </p:nvSpPr>
        <p:spPr>
          <a:xfrm>
            <a:off x="338275" y="441700"/>
            <a:ext cx="3483000" cy="675900"/>
          </a:xfrm>
          <a:prstGeom prst="rect">
            <a:avLst/>
          </a:prstGeom>
          <a:noFill/>
          <a:ln>
            <a:noFill/>
          </a:ln>
        </p:spPr>
        <p:txBody>
          <a:bodyPr anchorCtr="0" anchor="t" bIns="91425" lIns="91425" spcFirstLastPara="1" rIns="80400" wrap="square" tIns="91425">
            <a:noAutofit/>
          </a:bodyPr>
          <a:lstStyle/>
          <a:p>
            <a:pPr indent="0" lvl="0" marL="0" rtl="0" algn="l">
              <a:spcBef>
                <a:spcPts val="0"/>
              </a:spcBef>
              <a:spcAft>
                <a:spcPts val="0"/>
              </a:spcAft>
              <a:buNone/>
            </a:pPr>
            <a:r>
              <a:rPr b="1" lang="en" sz="2800"/>
              <a:t>Experience Mapping Toolkit</a:t>
            </a:r>
            <a:endParaRPr b="1" sz="2800"/>
          </a:p>
        </p:txBody>
      </p:sp>
      <p:sp>
        <p:nvSpPr>
          <p:cNvPr id="155" name="Google Shape;155;p28"/>
          <p:cNvSpPr txBox="1"/>
          <p:nvPr/>
        </p:nvSpPr>
        <p:spPr>
          <a:xfrm>
            <a:off x="411750" y="1661425"/>
            <a:ext cx="3380100" cy="27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wanted our experience mapping toolkit to take inventory of what values guide people’s choices when dispose of food waste.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Participants will take inventory of how they dispose of food related waste by analyzing their habits based on unique items.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 board we included has eight categories that participants can place certain items into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nvSpPr>
        <p:spPr>
          <a:xfrm>
            <a:off x="338275" y="441700"/>
            <a:ext cx="3483000" cy="675900"/>
          </a:xfrm>
          <a:prstGeom prst="rect">
            <a:avLst/>
          </a:prstGeom>
          <a:noFill/>
          <a:ln>
            <a:noFill/>
          </a:ln>
        </p:spPr>
        <p:txBody>
          <a:bodyPr anchorCtr="0" anchor="t" bIns="91425" lIns="91425" spcFirstLastPara="1" rIns="80400" wrap="square" tIns="91425">
            <a:noAutofit/>
          </a:bodyPr>
          <a:lstStyle/>
          <a:p>
            <a:pPr indent="0" lvl="0" marL="0" rtl="0" algn="l">
              <a:spcBef>
                <a:spcPts val="0"/>
              </a:spcBef>
              <a:spcAft>
                <a:spcPts val="0"/>
              </a:spcAft>
              <a:buNone/>
            </a:pPr>
            <a:r>
              <a:rPr b="1" lang="en" sz="2800"/>
              <a:t>Experience Mapping Toolkit</a:t>
            </a:r>
            <a:endParaRPr b="1" sz="2800"/>
          </a:p>
        </p:txBody>
      </p:sp>
      <p:sp>
        <p:nvSpPr>
          <p:cNvPr id="161" name="Google Shape;161;p29"/>
          <p:cNvSpPr txBox="1"/>
          <p:nvPr/>
        </p:nvSpPr>
        <p:spPr>
          <a:xfrm>
            <a:off x="411750" y="1661425"/>
            <a:ext cx="3380100" cy="27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Items we included in our experience mapping toolkit: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Paper board with eight divided sections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Paper strips that list individual waste items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30"/>
          <p:cNvPicPr preferRelativeResize="0"/>
          <p:nvPr/>
        </p:nvPicPr>
        <p:blipFill>
          <a:blip r:embed="rId3">
            <a:alphaModFix/>
          </a:blip>
          <a:stretch>
            <a:fillRect/>
          </a:stretch>
        </p:blipFill>
        <p:spPr>
          <a:xfrm rot="-5400000">
            <a:off x="3521884" y="-475688"/>
            <a:ext cx="4562279" cy="6083048"/>
          </a:xfrm>
          <a:prstGeom prst="rect">
            <a:avLst/>
          </a:prstGeom>
          <a:noFill/>
          <a:ln>
            <a:noFill/>
          </a:ln>
        </p:spPr>
      </p:pic>
      <p:sp>
        <p:nvSpPr>
          <p:cNvPr id="167" name="Google Shape;167;p30"/>
          <p:cNvSpPr txBox="1"/>
          <p:nvPr/>
        </p:nvSpPr>
        <p:spPr>
          <a:xfrm>
            <a:off x="576600" y="650775"/>
            <a:ext cx="2184900" cy="14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Experience</a:t>
            </a:r>
            <a:endParaRPr b="1" sz="2800"/>
          </a:p>
          <a:p>
            <a:pPr indent="0" lvl="0" marL="0" rtl="0" algn="l">
              <a:spcBef>
                <a:spcPts val="0"/>
              </a:spcBef>
              <a:spcAft>
                <a:spcPts val="0"/>
              </a:spcAft>
              <a:buNone/>
            </a:pPr>
            <a:r>
              <a:rPr b="1" lang="en" sz="2800"/>
              <a:t>Mapping</a:t>
            </a:r>
            <a:endParaRPr b="1" sz="2800"/>
          </a:p>
          <a:p>
            <a:pPr indent="0" lvl="0" marL="0" rtl="0" algn="l">
              <a:spcBef>
                <a:spcPts val="0"/>
              </a:spcBef>
              <a:spcAft>
                <a:spcPts val="0"/>
              </a:spcAft>
              <a:buNone/>
            </a:pPr>
            <a:r>
              <a:rPr b="1" lang="en" sz="2800"/>
              <a:t>Toolkit</a:t>
            </a:r>
            <a:endParaRPr b="1"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nvSpPr>
        <p:spPr>
          <a:xfrm>
            <a:off x="729000" y="574575"/>
            <a:ext cx="3110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Reflections</a:t>
            </a:r>
            <a:endParaRPr b="1" sz="2800"/>
          </a:p>
        </p:txBody>
      </p:sp>
      <p:sp>
        <p:nvSpPr>
          <p:cNvPr id="173" name="Google Shape;173;p31"/>
          <p:cNvSpPr txBox="1"/>
          <p:nvPr/>
        </p:nvSpPr>
        <p:spPr>
          <a:xfrm>
            <a:off x="729000" y="1170075"/>
            <a:ext cx="7754700" cy="3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t>Overall, I am a bit apprehensive as to how this will work with users due to this method not being as open ended than the last few we used.</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One theme that related the last three methods we used was that there were minimal instructions and the user was able to interpret the activity how they wanted. Granted, with these toolkits we literally wrote out provided instructions for the participant to follow which doesn’t allow them a lot of freedom to direct the conversation.</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For the most part, I see this as a positive aspect of using toolkits. With the last interviews that I conducted with the mapping exercise and the what-if cards, I had to provide participants with a lot of guidance to get them to explain themselves further and gain something insightful from the activity. But, by laying out the activity in full before the participant starts it should be able to take place of me having to prod them to talk more.</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One other concern I have ia whether or not the number of toolkits we have created will fatigue the participant during the activity. At some point in the research process, participants show signs that they don’t want to talk anymore, which means that it is time to end the interview. However, the user can’t really dictate when they want the activity to stop, so this could lead to them giving non-useful answers as it goes on.</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I feel like I will be address these concerns for myself once we actually deploy the toolkit, but I am going to be thinking of them when preparing the experience.</a:t>
            </a:r>
            <a:endParaRPr sz="1100"/>
          </a:p>
          <a:p>
            <a:pPr indent="0" lvl="0" marL="0" rtl="0" algn="l">
              <a:spcBef>
                <a:spcPts val="0"/>
              </a:spcBef>
              <a:spcAft>
                <a:spcPts val="0"/>
              </a:spcAft>
              <a:buNone/>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576600" y="688750"/>
            <a:ext cx="3665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Division of Labor</a:t>
            </a:r>
            <a:endParaRPr b="1" sz="2800"/>
          </a:p>
        </p:txBody>
      </p:sp>
      <p:sp>
        <p:nvSpPr>
          <p:cNvPr id="61" name="Google Shape;61;p14"/>
          <p:cNvSpPr txBox="1"/>
          <p:nvPr/>
        </p:nvSpPr>
        <p:spPr>
          <a:xfrm>
            <a:off x="576600" y="1394675"/>
            <a:ext cx="4259100" cy="3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did the research and analysis of the topic we are going to study, the users as well as the settings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Johnny</a:t>
            </a:r>
            <a:r>
              <a:rPr lang="en"/>
              <a:t>:</a:t>
            </a:r>
            <a:endParaRPr/>
          </a:p>
          <a:p>
            <a:pPr indent="0" lvl="0" marL="0" rtl="0" algn="l">
              <a:spcBef>
                <a:spcPts val="0"/>
              </a:spcBef>
              <a:spcAft>
                <a:spcPts val="0"/>
              </a:spcAft>
              <a:buNone/>
            </a:pPr>
            <a:r>
              <a:rPr lang="en"/>
              <a:t>Sensitizing toolkit, cognitive toolkit, visual design, photography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Xiaoxiao</a:t>
            </a:r>
            <a:r>
              <a:rPr lang="en"/>
              <a:t>:</a:t>
            </a:r>
            <a:endParaRPr/>
          </a:p>
          <a:p>
            <a:pPr indent="0" lvl="0" marL="0" rtl="0" algn="l">
              <a:spcBef>
                <a:spcPts val="0"/>
              </a:spcBef>
              <a:spcAft>
                <a:spcPts val="0"/>
              </a:spcAft>
              <a:buNone/>
            </a:pPr>
            <a:r>
              <a:rPr lang="en"/>
              <a:t>Emotional toolkit, storyline toolkit, shopping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Sami:</a:t>
            </a:r>
            <a:endParaRPr/>
          </a:p>
          <a:p>
            <a:pPr indent="0" lvl="0" marL="0" rtl="0" algn="l">
              <a:spcBef>
                <a:spcPts val="0"/>
              </a:spcBef>
              <a:spcAft>
                <a:spcPts val="0"/>
              </a:spcAft>
              <a:buNone/>
            </a:pPr>
            <a:r>
              <a:rPr lang="en"/>
              <a:t>Cognitive toolkit, shopping</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nvSpPr>
        <p:spPr>
          <a:xfrm>
            <a:off x="805200" y="412685"/>
            <a:ext cx="3110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Reflections</a:t>
            </a:r>
            <a:endParaRPr b="1" sz="2800"/>
          </a:p>
        </p:txBody>
      </p:sp>
      <p:sp>
        <p:nvSpPr>
          <p:cNvPr id="179" name="Google Shape;179;p32"/>
          <p:cNvSpPr txBox="1"/>
          <p:nvPr/>
        </p:nvSpPr>
        <p:spPr>
          <a:xfrm>
            <a:off x="896650" y="1259200"/>
            <a:ext cx="7568400" cy="3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txBox="1"/>
          <p:nvPr/>
        </p:nvSpPr>
        <p:spPr>
          <a:xfrm>
            <a:off x="805200" y="1069300"/>
            <a:ext cx="6540000" cy="27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Breakdown:</a:t>
            </a:r>
            <a:endParaRPr b="1"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The design of the toolkit: Compared to actually craft the toolkits the design of the is more challenging. It’s very hard of thinking how you use different toolkits to target what kind of questions.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How to communicate the use of the toolkit: At first I didn’t think of it in detail. I felt the we I talk about how to use it is very plain and dry.</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Breakthrough</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The design of the toolkit: Viewing how other people design and craft the toolkit definitely gives us a clear plan. Reviewing the examples and think about how are we going to approach our user and thingking about the interview in detail facilitate the design.</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How to communicate the use of the tookit: Talking to other classmates and discussing with my teammates shed light on this. The way Sami wrote the instruction is like talking to the user in person gentally, which inspired me a lot.</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nvSpPr>
        <p:spPr>
          <a:xfrm>
            <a:off x="576600" y="688750"/>
            <a:ext cx="3665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Research</a:t>
            </a:r>
            <a:endParaRPr b="1" sz="2800"/>
          </a:p>
        </p:txBody>
      </p:sp>
      <p:sp>
        <p:nvSpPr>
          <p:cNvPr id="67" name="Google Shape;67;p15"/>
          <p:cNvSpPr txBox="1"/>
          <p:nvPr/>
        </p:nvSpPr>
        <p:spPr>
          <a:xfrm>
            <a:off x="576600" y="1394675"/>
            <a:ext cx="3380700" cy="3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quickly put down the categories of what specific topics of waste management we’d like to investigate.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finally voted for 3 categories: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Food waste</a:t>
            </a:r>
            <a:endParaRPr/>
          </a:p>
          <a:p>
            <a:pPr indent="-317500" lvl="0" marL="457200" rtl="0" algn="l">
              <a:spcBef>
                <a:spcPts val="0"/>
              </a:spcBef>
              <a:spcAft>
                <a:spcPts val="0"/>
              </a:spcAft>
              <a:buSzPts val="1400"/>
              <a:buChar char="-"/>
            </a:pPr>
            <a:r>
              <a:rPr lang="en"/>
              <a:t>On the go waste</a:t>
            </a:r>
            <a:endParaRPr/>
          </a:p>
          <a:p>
            <a:pPr indent="-317500" lvl="0" marL="457200" rtl="0" algn="l">
              <a:spcBef>
                <a:spcPts val="0"/>
              </a:spcBef>
              <a:spcAft>
                <a:spcPts val="0"/>
              </a:spcAft>
              <a:buSzPts val="1400"/>
              <a:buChar char="-"/>
            </a:pPr>
            <a:r>
              <a:rPr lang="en"/>
              <a:t>Resuables which are discarded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targeting the residents here in bloomington and also the leasing office of the apartment.</a:t>
            </a:r>
            <a:endParaRPr/>
          </a:p>
          <a:p>
            <a:pPr indent="0" lvl="0" marL="0" rtl="0" algn="l">
              <a:spcBef>
                <a:spcPts val="0"/>
              </a:spcBef>
              <a:spcAft>
                <a:spcPts val="0"/>
              </a:spcAft>
              <a:buNone/>
            </a:pPr>
            <a:r>
              <a:t/>
            </a:r>
            <a:endParaRPr/>
          </a:p>
        </p:txBody>
      </p:sp>
      <p:pic>
        <p:nvPicPr>
          <p:cNvPr id="68" name="Google Shape;68;p15"/>
          <p:cNvPicPr preferRelativeResize="0"/>
          <p:nvPr/>
        </p:nvPicPr>
        <p:blipFill rotWithShape="1">
          <a:blip r:embed="rId3">
            <a:alphaModFix/>
          </a:blip>
          <a:srcRect b="32937" l="0" r="8817" t="34309"/>
          <a:stretch/>
        </p:blipFill>
        <p:spPr>
          <a:xfrm>
            <a:off x="4294725" y="1284250"/>
            <a:ext cx="4849276" cy="30983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nvSpPr>
        <p:spPr>
          <a:xfrm>
            <a:off x="576600" y="650775"/>
            <a:ext cx="3665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Sensitizing Toolkit</a:t>
            </a:r>
            <a:endParaRPr b="1" sz="2800"/>
          </a:p>
        </p:txBody>
      </p:sp>
      <p:pic>
        <p:nvPicPr>
          <p:cNvPr id="74" name="Google Shape;74;p16"/>
          <p:cNvPicPr preferRelativeResize="0"/>
          <p:nvPr/>
        </p:nvPicPr>
        <p:blipFill rotWithShape="1">
          <a:blip r:embed="rId3">
            <a:alphaModFix/>
          </a:blip>
          <a:srcRect b="26558" l="0" r="0" t="31499"/>
          <a:stretch/>
        </p:blipFill>
        <p:spPr>
          <a:xfrm>
            <a:off x="5314400" y="417075"/>
            <a:ext cx="3741676" cy="2029551"/>
          </a:xfrm>
          <a:prstGeom prst="rect">
            <a:avLst/>
          </a:prstGeom>
          <a:noFill/>
          <a:ln>
            <a:noFill/>
          </a:ln>
        </p:spPr>
      </p:pic>
      <p:pic>
        <p:nvPicPr>
          <p:cNvPr id="75" name="Google Shape;75;p16"/>
          <p:cNvPicPr preferRelativeResize="0"/>
          <p:nvPr/>
        </p:nvPicPr>
        <p:blipFill rotWithShape="1">
          <a:blip r:embed="rId4">
            <a:alphaModFix/>
          </a:blip>
          <a:srcRect b="13664" l="0" r="0" t="42428"/>
          <a:stretch/>
        </p:blipFill>
        <p:spPr>
          <a:xfrm>
            <a:off x="5314400" y="2578950"/>
            <a:ext cx="3741676" cy="2147469"/>
          </a:xfrm>
          <a:prstGeom prst="rect">
            <a:avLst/>
          </a:prstGeom>
          <a:noFill/>
          <a:ln>
            <a:noFill/>
          </a:ln>
        </p:spPr>
      </p:pic>
      <p:sp>
        <p:nvSpPr>
          <p:cNvPr id="76" name="Google Shape;76;p16"/>
          <p:cNvSpPr txBox="1"/>
          <p:nvPr/>
        </p:nvSpPr>
        <p:spPr>
          <a:xfrm>
            <a:off x="576600" y="1356700"/>
            <a:ext cx="4259100" cy="3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people to sensitizing their experience of waste management (Focus: food waste). The toolkit then aims at letting people think of what kind of waste, how do they manage, why and when. The toolkit then is created out of either a spatial or temporal scale to let people map their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target how people manage their waste</a:t>
            </a:r>
            <a:endParaRPr/>
          </a:p>
          <a:p>
            <a:pPr indent="-317500" lvl="0" marL="457200" rtl="0" algn="l">
              <a:spcBef>
                <a:spcPts val="0"/>
              </a:spcBef>
              <a:spcAft>
                <a:spcPts val="0"/>
              </a:spcAft>
              <a:buSzPts val="1400"/>
              <a:buChar char="-"/>
            </a:pPr>
            <a:r>
              <a:rPr lang="en"/>
              <a:t>at home</a:t>
            </a:r>
            <a:endParaRPr/>
          </a:p>
          <a:p>
            <a:pPr indent="-317500" lvl="0" marL="457200" rtl="0" algn="l">
              <a:spcBef>
                <a:spcPts val="0"/>
              </a:spcBef>
              <a:spcAft>
                <a:spcPts val="0"/>
              </a:spcAft>
              <a:buSzPts val="1400"/>
              <a:buChar char="-"/>
            </a:pPr>
            <a:r>
              <a:rPr lang="en"/>
              <a:t>a restaurant</a:t>
            </a:r>
            <a:endParaRPr/>
          </a:p>
          <a:p>
            <a:pPr indent="-317500" lvl="0" marL="457200" rtl="0" algn="l">
              <a:spcBef>
                <a:spcPts val="0"/>
              </a:spcBef>
              <a:spcAft>
                <a:spcPts val="0"/>
              </a:spcAft>
              <a:buSzPts val="1400"/>
              <a:buChar char="-"/>
            </a:pPr>
            <a:r>
              <a:rPr lang="en"/>
              <a:t>workplace/school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target how people generate the waste and manage them later on a time scale.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nvSpPr>
        <p:spPr>
          <a:xfrm>
            <a:off x="500400" y="650775"/>
            <a:ext cx="38175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Sensitizing Toolkit</a:t>
            </a:r>
            <a:endParaRPr b="1" sz="2800"/>
          </a:p>
        </p:txBody>
      </p:sp>
      <p:pic>
        <p:nvPicPr>
          <p:cNvPr id="82" name="Google Shape;82;p17"/>
          <p:cNvPicPr preferRelativeResize="0"/>
          <p:nvPr/>
        </p:nvPicPr>
        <p:blipFill rotWithShape="1">
          <a:blip r:embed="rId3">
            <a:alphaModFix/>
          </a:blip>
          <a:srcRect b="39270" l="20288" r="15036" t="31497"/>
          <a:stretch/>
        </p:blipFill>
        <p:spPr>
          <a:xfrm>
            <a:off x="5175200" y="0"/>
            <a:ext cx="3968801" cy="2319815"/>
          </a:xfrm>
          <a:prstGeom prst="rect">
            <a:avLst/>
          </a:prstGeom>
          <a:noFill/>
          <a:ln>
            <a:noFill/>
          </a:ln>
        </p:spPr>
      </p:pic>
      <p:pic>
        <p:nvPicPr>
          <p:cNvPr id="83" name="Google Shape;83;p17"/>
          <p:cNvPicPr preferRelativeResize="0"/>
          <p:nvPr/>
        </p:nvPicPr>
        <p:blipFill rotWithShape="1">
          <a:blip r:embed="rId4">
            <a:alphaModFix/>
          </a:blip>
          <a:srcRect b="20074" l="19022" r="14020" t="42429"/>
          <a:stretch/>
        </p:blipFill>
        <p:spPr>
          <a:xfrm>
            <a:off x="5175192" y="2238450"/>
            <a:ext cx="3968807" cy="2905049"/>
          </a:xfrm>
          <a:prstGeom prst="rect">
            <a:avLst/>
          </a:prstGeom>
          <a:noFill/>
          <a:ln>
            <a:noFill/>
          </a:ln>
        </p:spPr>
      </p:pic>
      <p:sp>
        <p:nvSpPr>
          <p:cNvPr id="84" name="Google Shape;84;p17"/>
          <p:cNvSpPr txBox="1"/>
          <p:nvPr/>
        </p:nvSpPr>
        <p:spPr>
          <a:xfrm>
            <a:off x="500400" y="1163625"/>
            <a:ext cx="4401000" cy="3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Things we are going to include in our sensitizing toolkit: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Instruction</a:t>
            </a:r>
            <a:endParaRPr/>
          </a:p>
          <a:p>
            <a:pPr indent="-317500" lvl="0" marL="457200" rtl="0" algn="l">
              <a:spcBef>
                <a:spcPts val="0"/>
              </a:spcBef>
              <a:spcAft>
                <a:spcPts val="0"/>
              </a:spcAft>
              <a:buSzPts val="1400"/>
              <a:buChar char="-"/>
            </a:pPr>
            <a:r>
              <a:rPr lang="en"/>
              <a:t>Paper of two settings (1. Blank to map the spatial experience. 2. One with a timeline to map the temporal experience)</a:t>
            </a:r>
            <a:endParaRPr/>
          </a:p>
          <a:p>
            <a:pPr indent="-317500" lvl="0" marL="457200" rtl="0" algn="l">
              <a:spcBef>
                <a:spcPts val="0"/>
              </a:spcBef>
              <a:spcAft>
                <a:spcPts val="0"/>
              </a:spcAft>
              <a:buSzPts val="1400"/>
              <a:buChar char="-"/>
            </a:pPr>
            <a:r>
              <a:rPr lang="en"/>
              <a:t>Pencils &amp; erasers</a:t>
            </a:r>
            <a:endParaRPr/>
          </a:p>
          <a:p>
            <a:pPr indent="-317500" lvl="0" marL="457200" rtl="0" algn="l">
              <a:spcBef>
                <a:spcPts val="0"/>
              </a:spcBef>
              <a:spcAft>
                <a:spcPts val="0"/>
              </a:spcAft>
              <a:buSzPts val="1400"/>
              <a:buChar char="-"/>
            </a:pPr>
            <a:r>
              <a:rPr lang="en">
                <a:solidFill>
                  <a:schemeClr val="dk1"/>
                </a:solidFill>
              </a:rPr>
              <a:t>P</a:t>
            </a:r>
            <a:r>
              <a:rPr lang="en">
                <a:solidFill>
                  <a:schemeClr val="dk1"/>
                </a:solidFill>
              </a:rPr>
              <a:t>ens</a:t>
            </a:r>
            <a:endParaRPr>
              <a:solidFill>
                <a:schemeClr val="dk1"/>
              </a:solidFill>
            </a:endParaRPr>
          </a:p>
          <a:p>
            <a:pPr indent="-317500" lvl="0" marL="457200" rtl="0" algn="l">
              <a:spcBef>
                <a:spcPts val="0"/>
              </a:spcBef>
              <a:spcAft>
                <a:spcPts val="0"/>
              </a:spcAft>
              <a:buSzPts val="1400"/>
              <a:buChar char="-"/>
            </a:pPr>
            <a:r>
              <a:rPr lang="en"/>
              <a:t>Color pencils</a:t>
            </a:r>
            <a:endParaRPr/>
          </a:p>
          <a:p>
            <a:pPr indent="-317500" lvl="0" marL="457200" rtl="0" algn="l">
              <a:spcBef>
                <a:spcPts val="0"/>
              </a:spcBef>
              <a:spcAft>
                <a:spcPts val="0"/>
              </a:spcAft>
              <a:buSzPts val="1400"/>
              <a:buChar char="-"/>
            </a:pPr>
            <a:r>
              <a:rPr lang="en"/>
              <a:t>Highlighters</a:t>
            </a:r>
            <a:endParaRPr/>
          </a:p>
          <a:p>
            <a:pPr indent="-317500" lvl="0" marL="457200" rtl="0" algn="l">
              <a:spcBef>
                <a:spcPts val="0"/>
              </a:spcBef>
              <a:spcAft>
                <a:spcPts val="0"/>
              </a:spcAft>
              <a:buSzPts val="1400"/>
              <a:buChar char="-"/>
            </a:pPr>
            <a:r>
              <a:rPr lang="en"/>
              <a:t>Post-it notes</a:t>
            </a:r>
            <a:endParaRPr/>
          </a:p>
          <a:p>
            <a:pPr indent="-317500" lvl="0" marL="457200" rtl="0" algn="l">
              <a:spcBef>
                <a:spcPts val="0"/>
              </a:spcBef>
              <a:spcAft>
                <a:spcPts val="0"/>
              </a:spcAft>
              <a:buSzPts val="1400"/>
              <a:buChar char="-"/>
            </a:pPr>
            <a:r>
              <a:rPr lang="en"/>
              <a:t>Color papers</a:t>
            </a:r>
            <a:endParaRPr/>
          </a:p>
          <a:p>
            <a:pPr indent="-317500" lvl="0" marL="457200" rtl="0" algn="l">
              <a:spcBef>
                <a:spcPts val="0"/>
              </a:spcBef>
              <a:spcAft>
                <a:spcPts val="0"/>
              </a:spcAft>
              <a:buSzPts val="1400"/>
              <a:buChar char="-"/>
            </a:pPr>
            <a:r>
              <a:rPr lang="en"/>
              <a:t>Scissors</a:t>
            </a:r>
            <a:endParaRPr/>
          </a:p>
          <a:p>
            <a:pPr indent="-317500" lvl="0" marL="457200" rtl="0" algn="l">
              <a:spcBef>
                <a:spcPts val="0"/>
              </a:spcBef>
              <a:spcAft>
                <a:spcPts val="0"/>
              </a:spcAft>
              <a:buSzPts val="1400"/>
              <a:buChar char="-"/>
            </a:pPr>
            <a:r>
              <a:rPr lang="en"/>
              <a:t>Staplers/staples (for them to combine different maps if necessary)</a:t>
            </a:r>
            <a:endParaRPr/>
          </a:p>
          <a:p>
            <a:pPr indent="-317500" lvl="0" marL="457200" rtl="0" algn="l">
              <a:spcBef>
                <a:spcPts val="0"/>
              </a:spcBef>
              <a:spcAft>
                <a:spcPts val="0"/>
              </a:spcAft>
              <a:buSzPts val="1400"/>
              <a:buChar char="-"/>
            </a:pPr>
            <a:r>
              <a:rPr lang="en"/>
              <a:t>G</a:t>
            </a:r>
            <a:r>
              <a:rPr lang="en"/>
              <a:t>lue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nvSpPr>
        <p:spPr>
          <a:xfrm>
            <a:off x="576600" y="650775"/>
            <a:ext cx="21849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Sensitizing Toolkit</a:t>
            </a:r>
            <a:endParaRPr b="1" sz="2800"/>
          </a:p>
        </p:txBody>
      </p:sp>
      <p:pic>
        <p:nvPicPr>
          <p:cNvPr id="90" name="Google Shape;90;p18"/>
          <p:cNvPicPr preferRelativeResize="0"/>
          <p:nvPr/>
        </p:nvPicPr>
        <p:blipFill>
          <a:blip r:embed="rId3">
            <a:alphaModFix/>
          </a:blip>
          <a:stretch>
            <a:fillRect/>
          </a:stretch>
        </p:blipFill>
        <p:spPr>
          <a:xfrm rot="-5400000">
            <a:off x="3523860" y="-477663"/>
            <a:ext cx="4574102" cy="60988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nvSpPr>
        <p:spPr>
          <a:xfrm>
            <a:off x="435100" y="650775"/>
            <a:ext cx="3110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Cognitive</a:t>
            </a:r>
            <a:r>
              <a:rPr b="1" lang="en" sz="2800"/>
              <a:t> Toolkit</a:t>
            </a:r>
            <a:endParaRPr b="1" sz="2800"/>
          </a:p>
        </p:txBody>
      </p:sp>
      <p:sp>
        <p:nvSpPr>
          <p:cNvPr id="96" name="Google Shape;96;p19"/>
          <p:cNvSpPr txBox="1"/>
          <p:nvPr/>
        </p:nvSpPr>
        <p:spPr>
          <a:xfrm>
            <a:off x="435100" y="1347225"/>
            <a:ext cx="3925500" cy="330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Targeting interviewing the waste management in one of our apartments, we intend to see how the staff of leasing office map the relationship among the waste manage management service worker, residents and them.</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Targeting interviewing how people manage their food waste at home/school/restaurant, we intend to see how they interact with different people in this process.</a:t>
            </a:r>
            <a:endParaRPr/>
          </a:p>
        </p:txBody>
      </p:sp>
      <p:pic>
        <p:nvPicPr>
          <p:cNvPr id="97" name="Google Shape;97;p19"/>
          <p:cNvPicPr preferRelativeResize="0"/>
          <p:nvPr/>
        </p:nvPicPr>
        <p:blipFill rotWithShape="1">
          <a:blip r:embed="rId3">
            <a:alphaModFix/>
          </a:blip>
          <a:srcRect b="32167" l="22700" r="24506" t="20317"/>
          <a:stretch/>
        </p:blipFill>
        <p:spPr>
          <a:xfrm>
            <a:off x="4857783" y="0"/>
            <a:ext cx="4286218"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nvSpPr>
        <p:spPr>
          <a:xfrm>
            <a:off x="548975" y="660250"/>
            <a:ext cx="31104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Cognitive</a:t>
            </a:r>
            <a:r>
              <a:rPr b="1" lang="en" sz="2800"/>
              <a:t> Toolkit</a:t>
            </a:r>
            <a:endParaRPr b="1" sz="2800"/>
          </a:p>
        </p:txBody>
      </p:sp>
      <p:sp>
        <p:nvSpPr>
          <p:cNvPr id="103" name="Google Shape;103;p20"/>
          <p:cNvSpPr txBox="1"/>
          <p:nvPr/>
        </p:nvSpPr>
        <p:spPr>
          <a:xfrm>
            <a:off x="582075" y="1366175"/>
            <a:ext cx="4401000" cy="3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Things we are going to include in our cognitive toolkit: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Blank paper with a legend of different colors representing different actors</a:t>
            </a:r>
            <a:endParaRPr/>
          </a:p>
          <a:p>
            <a:pPr indent="-317500" lvl="0" marL="457200" rtl="0" algn="l">
              <a:spcBef>
                <a:spcPts val="0"/>
              </a:spcBef>
              <a:spcAft>
                <a:spcPts val="0"/>
              </a:spcAft>
              <a:buSzPts val="1400"/>
              <a:buChar char="-"/>
            </a:pPr>
            <a:r>
              <a:rPr lang="en"/>
              <a:t>Color pens/pencils</a:t>
            </a:r>
            <a:endParaRPr/>
          </a:p>
          <a:p>
            <a:pPr indent="-317500" lvl="0" marL="457200" rtl="0" algn="l">
              <a:spcBef>
                <a:spcPts val="0"/>
              </a:spcBef>
              <a:spcAft>
                <a:spcPts val="0"/>
              </a:spcAft>
              <a:buSzPts val="1400"/>
              <a:buChar char="-"/>
            </a:pPr>
            <a:r>
              <a:rPr lang="en">
                <a:solidFill>
                  <a:schemeClr val="dk1"/>
                </a:solidFill>
              </a:rPr>
              <a:t>Pens</a:t>
            </a:r>
            <a:endParaRPr>
              <a:solidFill>
                <a:schemeClr val="dk1"/>
              </a:solidFill>
            </a:endParaRPr>
          </a:p>
          <a:p>
            <a:pPr indent="-317500" lvl="0" marL="457200" rtl="0" algn="l">
              <a:spcBef>
                <a:spcPts val="0"/>
              </a:spcBef>
              <a:spcAft>
                <a:spcPts val="0"/>
              </a:spcAft>
              <a:buSzPts val="1400"/>
              <a:buChar char="-"/>
            </a:pPr>
            <a:r>
              <a:rPr lang="en"/>
              <a:t>Badges/stickers representing different actors.</a:t>
            </a:r>
            <a:endParaRPr/>
          </a:p>
          <a:p>
            <a:pPr indent="-317500" lvl="0" marL="457200" rtl="0" algn="l">
              <a:spcBef>
                <a:spcPts val="0"/>
              </a:spcBef>
              <a:spcAft>
                <a:spcPts val="0"/>
              </a:spcAft>
              <a:buSzPts val="1400"/>
              <a:buChar char="-"/>
            </a:pPr>
            <a:r>
              <a:rPr lang="en"/>
              <a:t>Post-it notes</a:t>
            </a:r>
            <a:endParaRPr/>
          </a:p>
          <a:p>
            <a:pPr indent="-317500" lvl="0" marL="457200" rtl="0" algn="l">
              <a:spcBef>
                <a:spcPts val="0"/>
              </a:spcBef>
              <a:spcAft>
                <a:spcPts val="0"/>
              </a:spcAft>
              <a:buSzPts val="1400"/>
              <a:buChar char="-"/>
            </a:pPr>
            <a:r>
              <a:rPr lang="en"/>
              <a:t>Color papers</a:t>
            </a:r>
            <a:endParaRPr/>
          </a:p>
          <a:p>
            <a:pPr indent="-317500" lvl="0" marL="457200" rtl="0" algn="l">
              <a:spcBef>
                <a:spcPts val="0"/>
              </a:spcBef>
              <a:spcAft>
                <a:spcPts val="0"/>
              </a:spcAft>
              <a:buSzPts val="1400"/>
              <a:buChar char="-"/>
            </a:pPr>
            <a:r>
              <a:rPr lang="en"/>
              <a:t>Scissors</a:t>
            </a:r>
            <a:endParaRPr/>
          </a:p>
        </p:txBody>
      </p:sp>
      <p:pic>
        <p:nvPicPr>
          <p:cNvPr id="104" name="Google Shape;104;p20"/>
          <p:cNvPicPr preferRelativeResize="0"/>
          <p:nvPr/>
        </p:nvPicPr>
        <p:blipFill rotWithShape="1">
          <a:blip r:embed="rId3">
            <a:alphaModFix/>
          </a:blip>
          <a:srcRect b="8053" l="10975" r="8619" t="7529"/>
          <a:stretch/>
        </p:blipFill>
        <p:spPr>
          <a:xfrm rot="-5400000">
            <a:off x="5670726" y="545676"/>
            <a:ext cx="2894399" cy="4052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rot="-5400000">
            <a:off x="3523062" y="-476862"/>
            <a:ext cx="4569400" cy="6092523"/>
          </a:xfrm>
          <a:prstGeom prst="rect">
            <a:avLst/>
          </a:prstGeom>
          <a:noFill/>
          <a:ln>
            <a:noFill/>
          </a:ln>
        </p:spPr>
      </p:pic>
      <p:sp>
        <p:nvSpPr>
          <p:cNvPr id="110" name="Google Shape;110;p21"/>
          <p:cNvSpPr txBox="1"/>
          <p:nvPr/>
        </p:nvSpPr>
        <p:spPr>
          <a:xfrm>
            <a:off x="576600" y="650775"/>
            <a:ext cx="21849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Cognitive</a:t>
            </a:r>
            <a:endParaRPr b="1" sz="2800"/>
          </a:p>
          <a:p>
            <a:pPr indent="0" lvl="0" marL="0" rtl="0" algn="l">
              <a:spcBef>
                <a:spcPts val="0"/>
              </a:spcBef>
              <a:spcAft>
                <a:spcPts val="0"/>
              </a:spcAft>
              <a:buNone/>
            </a:pPr>
            <a:r>
              <a:rPr b="1" lang="en" sz="2800"/>
              <a:t>Toolkit</a:t>
            </a:r>
            <a:endParaRPr b="1" sz="2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